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7" r:id="rId1"/>
  </p:sldMasterIdLst>
  <p:notesMasterIdLst>
    <p:notesMasterId r:id="rId17"/>
  </p:notesMasterIdLst>
  <p:sldIdLst>
    <p:sldId id="256" r:id="rId2"/>
    <p:sldId id="258" r:id="rId3"/>
    <p:sldId id="278" r:id="rId4"/>
    <p:sldId id="273" r:id="rId5"/>
    <p:sldId id="272" r:id="rId6"/>
    <p:sldId id="274" r:id="rId7"/>
    <p:sldId id="281" r:id="rId8"/>
    <p:sldId id="275" r:id="rId9"/>
    <p:sldId id="282" r:id="rId10"/>
    <p:sldId id="283" r:id="rId11"/>
    <p:sldId id="276" r:id="rId12"/>
    <p:sldId id="284" r:id="rId13"/>
    <p:sldId id="277" r:id="rId14"/>
    <p:sldId id="280" r:id="rId15"/>
    <p:sldId id="263" r:id="rId16"/>
  </p:sldIdLst>
  <p:sldSz cx="10972800" cy="8229600"/>
  <p:notesSz cx="8229600" cy="146304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3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478" y="106"/>
      </p:cViewPr>
      <p:guideLst>
        <p:guide orient="horz" pos="2592"/>
        <p:guide pos="34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701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F7461F-AC19-4993-9478-A1C66DF232D9}" type="datetimeFigureOut">
              <a:rPr lang="en-IN" smtClean="0"/>
              <a:t>07-12-2025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31075024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7461F-AC19-4993-9478-A1C66DF232D9}" type="datetimeFigureOut">
              <a:rPr lang="en-IN" smtClean="0"/>
              <a:t>07-12-2025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28899152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7461F-AC19-4993-9478-A1C66DF232D9}" type="datetimeFigureOut">
              <a:rPr lang="en-IN" smtClean="0"/>
              <a:t>07-12-2025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21904756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00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087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7461F-AC19-4993-9478-A1C66DF232D9}" type="datetimeFigureOut">
              <a:rPr lang="en-IN" smtClean="0"/>
              <a:t>07-12-2025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25035972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7461F-AC19-4993-9478-A1C66DF232D9}" type="datetimeFigureOut">
              <a:rPr lang="en-IN" smtClean="0"/>
              <a:t>07-12-2025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23186765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F7461F-AC19-4993-9478-A1C66DF232D9}" type="datetimeFigureOut">
              <a:rPr lang="en-IN" smtClean="0"/>
              <a:t>07-12-2025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32415317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F7461F-AC19-4993-9478-A1C66DF232D9}" type="datetimeFigureOut">
              <a:rPr lang="en-IN" smtClean="0"/>
              <a:t>07-12-2025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18062656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7461F-AC19-4993-9478-A1C66DF232D9}" type="datetimeFigureOut">
              <a:rPr lang="en-IN" smtClean="0"/>
              <a:t>07-12-2025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1406139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7461F-AC19-4993-9478-A1C66DF232D9}" type="datetimeFigureOut">
              <a:rPr lang="en-IN" smtClean="0"/>
              <a:t>07-12-2025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13722542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CF7461F-AC19-4993-9478-A1C66DF232D9}" type="datetimeFigureOut">
              <a:rPr lang="en-IN" smtClean="0"/>
              <a:t>07-12-2025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11723021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CF7461F-AC19-4993-9478-A1C66DF232D9}" type="datetimeFigureOut">
              <a:rPr lang="en-IN" smtClean="0"/>
              <a:t>07-12-2025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ADD352-D5CF-46F6-945E-A23E760B02E1}" type="slidenum">
              <a:rPr lang="en-IN" smtClean="0"/>
              <a:t>‹#›</a:t>
            </a:fld>
            <a:endParaRPr lang="en-IN"/>
          </a:p>
        </p:txBody>
      </p:sp>
    </p:spTree>
    <p:extLst>
      <p:ext uri="{BB962C8B-B14F-4D97-AF65-F5344CB8AC3E}">
        <p14:creationId xmlns:p14="http://schemas.microsoft.com/office/powerpoint/2010/main" val="926343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CF7461F-AC19-4993-9478-A1C66DF232D9}" type="datetimeFigureOut">
              <a:rPr lang="en-IN" smtClean="0"/>
              <a:t>07-12-2025</a:t>
            </a:fld>
            <a:endParaRPr lang="en-IN"/>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95ADD352-D5CF-46F6-945E-A23E760B02E1}" type="slidenum">
              <a:rPr lang="en-IN" smtClean="0"/>
              <a:t>‹#›</a:t>
            </a:fld>
            <a:endParaRPr lang="en-IN"/>
          </a:p>
        </p:txBody>
      </p:sp>
    </p:spTree>
    <p:extLst>
      <p:ext uri="{BB962C8B-B14F-4D97-AF65-F5344CB8AC3E}">
        <p14:creationId xmlns:p14="http://schemas.microsoft.com/office/powerpoint/2010/main" val="12328202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42951" y="3893344"/>
            <a:ext cx="9029700" cy="3193256"/>
          </a:xfrm>
          <a:prstGeom prst="rect">
            <a:avLst/>
          </a:prstGeom>
          <a:noFill/>
          <a:ln/>
        </p:spPr>
        <p:txBody>
          <a:bodyPr wrap="square" lIns="0" tIns="0" rIns="0" bIns="0" rtlCol="0" anchor="t"/>
          <a:lstStyle/>
          <a:p>
            <a:pPr algn="ctr">
              <a:lnSpc>
                <a:spcPts val="5775"/>
              </a:lnSpc>
            </a:pPr>
            <a:endParaRPr lang="en-US" sz="4613" dirty="0"/>
          </a:p>
        </p:txBody>
      </p:sp>
      <p:sp>
        <p:nvSpPr>
          <p:cNvPr id="4" name="Text 1"/>
          <p:cNvSpPr/>
          <p:nvPr/>
        </p:nvSpPr>
        <p:spPr>
          <a:xfrm>
            <a:off x="4710143" y="5206723"/>
            <a:ext cx="5667316" cy="272177"/>
          </a:xfrm>
          <a:prstGeom prst="rect">
            <a:avLst/>
          </a:prstGeom>
          <a:noFill/>
          <a:ln/>
        </p:spPr>
        <p:txBody>
          <a:bodyPr wrap="none" lIns="0" tIns="0" rIns="0" bIns="0" rtlCol="0" anchor="t"/>
          <a:lstStyle/>
          <a:p>
            <a:pPr>
              <a:lnSpc>
                <a:spcPts val="2138"/>
              </a:lnSpc>
            </a:pPr>
            <a:endParaRPr lang="en-US" sz="1313" dirty="0"/>
          </a:p>
        </p:txBody>
      </p:sp>
      <p:sp>
        <p:nvSpPr>
          <p:cNvPr id="6" name="TextBox 5">
            <a:extLst>
              <a:ext uri="{FF2B5EF4-FFF2-40B4-BE49-F238E27FC236}">
                <a16:creationId xmlns:a16="http://schemas.microsoft.com/office/drawing/2014/main" id="{6CC6A6FB-5494-07AA-6CFF-2B6E1F326737}"/>
              </a:ext>
            </a:extLst>
          </p:cNvPr>
          <p:cNvSpPr txBox="1"/>
          <p:nvPr/>
        </p:nvSpPr>
        <p:spPr>
          <a:xfrm>
            <a:off x="1" y="620889"/>
            <a:ext cx="10972800" cy="1138773"/>
          </a:xfrm>
          <a:prstGeom prst="rect">
            <a:avLst/>
          </a:prstGeom>
          <a:noFill/>
        </p:spPr>
        <p:txBody>
          <a:bodyPr wrap="square">
            <a:spAutoFit/>
          </a:bodyPr>
          <a:lstStyle/>
          <a:p>
            <a:pPr algn="ctr">
              <a:lnSpc>
                <a:spcPts val="4163"/>
              </a:lnSpc>
            </a:pPr>
            <a:r>
              <a:rPr lang="en-US" sz="3600" b="1" dirty="0">
                <a:solidFill>
                  <a:schemeClr val="bg1">
                    <a:lumMod val="10000"/>
                  </a:schemeClr>
                </a:solidFill>
                <a:latin typeface="Times New Roman" panose="02020603050405020304" pitchFamily="18" charset="0"/>
                <a:cs typeface="Times New Roman" panose="02020603050405020304" pitchFamily="18" charset="0"/>
              </a:rPr>
              <a:t> </a:t>
            </a:r>
            <a:r>
              <a:rPr lang="en-US"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Movies Hub: Building a Scalable Movies App </a:t>
            </a:r>
          </a:p>
          <a:p>
            <a:pPr algn="ctr">
              <a:lnSpc>
                <a:spcPts val="4163"/>
              </a:lnSpc>
            </a:pPr>
            <a:r>
              <a:rPr lang="en-US"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for User Experience using MERN</a:t>
            </a:r>
            <a:endPar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endParaRPr>
          </a:p>
        </p:txBody>
      </p:sp>
      <p:sp>
        <p:nvSpPr>
          <p:cNvPr id="9" name="TextBox 8">
            <a:extLst>
              <a:ext uri="{FF2B5EF4-FFF2-40B4-BE49-F238E27FC236}">
                <a16:creationId xmlns:a16="http://schemas.microsoft.com/office/drawing/2014/main" id="{7B2B7B08-BD49-D632-C4E0-106450609EA9}"/>
              </a:ext>
            </a:extLst>
          </p:cNvPr>
          <p:cNvSpPr txBox="1"/>
          <p:nvPr/>
        </p:nvSpPr>
        <p:spPr>
          <a:xfrm>
            <a:off x="1" y="3992590"/>
            <a:ext cx="10972799" cy="4062651"/>
          </a:xfrm>
          <a:prstGeom prst="rect">
            <a:avLst/>
          </a:prstGeom>
          <a:noFill/>
        </p:spPr>
        <p:txBody>
          <a:bodyPr wrap="square">
            <a:spAutoFit/>
          </a:bodyPr>
          <a:lstStyle/>
          <a:p>
            <a:pPr algn="ctr"/>
            <a:r>
              <a:rPr lang="en-US" sz="2000" b="1" dirty="0">
                <a:solidFill>
                  <a:srgbClr val="000000"/>
                </a:solidFill>
                <a:latin typeface="Times New Roman" panose="02020603050405020304" pitchFamily="18" charset="0"/>
                <a:ea typeface="Calibri" panose="020F0502020204030204" pitchFamily="34" charset="0"/>
              </a:rPr>
              <a:t>Seshadri Rao Gudlavalleru Engineering College, Gudlavalleru</a:t>
            </a:r>
          </a:p>
          <a:p>
            <a:pPr algn="ctr"/>
            <a:r>
              <a:rPr lang="en-US" sz="2000" dirty="0">
                <a:solidFill>
                  <a:srgbClr val="000000"/>
                </a:solidFill>
                <a:latin typeface="Times New Roman" panose="02020603050405020304" pitchFamily="18" charset="0"/>
                <a:ea typeface="Calibri" panose="020F0502020204030204" pitchFamily="34" charset="0"/>
              </a:rPr>
              <a:t>Department of  Computer Science and Engineering</a:t>
            </a:r>
          </a:p>
          <a:p>
            <a:pPr algn="ctr"/>
            <a:r>
              <a:rPr lang="en-US" sz="2000" dirty="0">
                <a:solidFill>
                  <a:srgbClr val="000000"/>
                </a:solidFill>
                <a:latin typeface="Times New Roman" panose="02020603050405020304" pitchFamily="18" charset="0"/>
                <a:ea typeface="Calibri" panose="020F0502020204030204" pitchFamily="34" charset="0"/>
              </a:rPr>
              <a:t>By</a:t>
            </a:r>
          </a:p>
          <a:p>
            <a:pPr algn="ctr"/>
            <a:endParaRPr lang="en-US" sz="2000" dirty="0">
              <a:solidFill>
                <a:srgbClr val="000000"/>
              </a:solidFill>
              <a:latin typeface="Times New Roman" panose="02020603050405020304" pitchFamily="18" charset="0"/>
              <a:ea typeface="Calibri" panose="020F0502020204030204" pitchFamily="34" charset="0"/>
            </a:endParaRPr>
          </a:p>
          <a:p>
            <a:pPr algn="ctr"/>
            <a:r>
              <a:rPr lang="en-US" sz="2000" dirty="0">
                <a:solidFill>
                  <a:srgbClr val="000000"/>
                </a:solidFill>
                <a:latin typeface="Times New Roman" panose="02020603050405020304" pitchFamily="18" charset="0"/>
                <a:ea typeface="Calibri" panose="020F0502020204030204" pitchFamily="34" charset="0"/>
              </a:rPr>
              <a:t>I. Karthik                                                       22481A0581</a:t>
            </a:r>
          </a:p>
          <a:p>
            <a:pPr algn="ctr"/>
            <a:r>
              <a:rPr lang="en-US" sz="2000" dirty="0">
                <a:solidFill>
                  <a:srgbClr val="000000"/>
                </a:solidFill>
                <a:latin typeface="Times New Roman" panose="02020603050405020304" pitchFamily="18" charset="0"/>
                <a:ea typeface="Calibri" panose="020F0502020204030204" pitchFamily="34" charset="0"/>
              </a:rPr>
              <a:t>K. Gayatri                                                      22481A05C2</a:t>
            </a:r>
          </a:p>
          <a:p>
            <a:pPr algn="ctr"/>
            <a:r>
              <a:rPr lang="en-US" sz="2000" dirty="0">
                <a:solidFill>
                  <a:srgbClr val="000000"/>
                </a:solidFill>
                <a:latin typeface="Times New Roman" panose="02020603050405020304" pitchFamily="18" charset="0"/>
                <a:ea typeface="Calibri" panose="020F0502020204030204" pitchFamily="34" charset="0"/>
              </a:rPr>
              <a:t>J. </a:t>
            </a:r>
            <a:r>
              <a:rPr lang="en-US" sz="2000" dirty="0" err="1">
                <a:solidFill>
                  <a:srgbClr val="000000"/>
                </a:solidFill>
                <a:latin typeface="Times New Roman" panose="02020603050405020304" pitchFamily="18" charset="0"/>
                <a:ea typeface="Calibri" panose="020F0502020204030204" pitchFamily="34" charset="0"/>
              </a:rPr>
              <a:t>Suvishesh</a:t>
            </a:r>
            <a:r>
              <a:rPr lang="en-US" sz="2000" dirty="0">
                <a:solidFill>
                  <a:srgbClr val="000000"/>
                </a:solidFill>
                <a:latin typeface="Times New Roman" panose="02020603050405020304" pitchFamily="18" charset="0"/>
                <a:ea typeface="Calibri" panose="020F0502020204030204" pitchFamily="34" charset="0"/>
              </a:rPr>
              <a:t>                                                   22481A0583</a:t>
            </a:r>
          </a:p>
          <a:p>
            <a:pPr algn="ctr"/>
            <a:r>
              <a:rPr lang="en-US" sz="2000" dirty="0">
                <a:solidFill>
                  <a:srgbClr val="000000"/>
                </a:solidFill>
                <a:latin typeface="Times New Roman" panose="02020603050405020304" pitchFamily="18" charset="0"/>
                <a:ea typeface="Calibri" panose="020F0502020204030204" pitchFamily="34" charset="0"/>
              </a:rPr>
              <a:t>G. </a:t>
            </a:r>
            <a:r>
              <a:rPr lang="en-US" sz="2000" dirty="0" err="1">
                <a:solidFill>
                  <a:srgbClr val="000000"/>
                </a:solidFill>
                <a:latin typeface="Times New Roman" panose="02020603050405020304" pitchFamily="18" charset="0"/>
                <a:ea typeface="Calibri" panose="020F0502020204030204" pitchFamily="34" charset="0"/>
              </a:rPr>
              <a:t>Sankara</a:t>
            </a:r>
            <a:r>
              <a:rPr lang="en-US" sz="2000" dirty="0">
                <a:solidFill>
                  <a:srgbClr val="000000"/>
                </a:solidFill>
                <a:latin typeface="Times New Roman" panose="02020603050405020304" pitchFamily="18" charset="0"/>
                <a:ea typeface="Calibri" panose="020F0502020204030204" pitchFamily="34" charset="0"/>
              </a:rPr>
              <a:t> Naga Shyam                               22481A0567</a:t>
            </a:r>
          </a:p>
          <a:p>
            <a:pPr algn="ctr"/>
            <a:endParaRPr lang="en-US" sz="2000" b="1" dirty="0">
              <a:solidFill>
                <a:srgbClr val="000000"/>
              </a:solidFill>
              <a:latin typeface="Times New Roman" panose="02020603050405020304" pitchFamily="18" charset="0"/>
              <a:ea typeface="Calibri" panose="020F0502020204030204" pitchFamily="34" charset="0"/>
            </a:endParaRPr>
          </a:p>
          <a:p>
            <a:pPr algn="ctr"/>
            <a:r>
              <a:rPr lang="en-US" altLang="en-US" sz="2000" dirty="0">
                <a:latin typeface="Times New Roman" panose="02020603050405020304" pitchFamily="18" charset="0"/>
                <a:cs typeface="Times New Roman" panose="02020603050405020304" pitchFamily="18" charset="0"/>
              </a:rPr>
              <a:t> Under the guidance of</a:t>
            </a:r>
          </a:p>
          <a:p>
            <a:pPr algn="ct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Mrs. K. Nandini</a:t>
            </a:r>
            <a:r>
              <a:rPr lang="en-US" sz="2000" b="1" dirty="0">
                <a:solidFill>
                  <a:srgbClr val="000000"/>
                </a:solidFill>
                <a:latin typeface="Times New Roman" panose="02020603050405020304" pitchFamily="18" charset="0"/>
                <a:ea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 Tech, (Ph.D.)</a:t>
            </a:r>
            <a:r>
              <a:rPr lang="en-GB" sz="2000" b="1" dirty="0">
                <a:solidFill>
                  <a:srgbClr val="000000"/>
                </a:solidFill>
                <a:latin typeface="Times New Roman" panose="02020603050405020304" pitchFamily="18" charset="0"/>
                <a:cs typeface="Times New Roman" panose="02020603050405020304" pitchFamily="18" charset="0"/>
              </a:rPr>
              <a:t>  </a:t>
            </a:r>
          </a:p>
          <a:p>
            <a:pPr algn="ctr"/>
            <a:r>
              <a:rPr lang="en-GB" sz="2000" b="1" dirty="0">
                <a:solidFill>
                  <a:srgbClr val="00000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Assistant Professor</a:t>
            </a:r>
            <a:r>
              <a:rPr lang="en-GB"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Department of CSE</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en-GB" sz="2000" b="1" dirty="0">
                <a:solidFill>
                  <a:srgbClr val="000000"/>
                </a:solidFill>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54F98B8-9809-4DC8-B8A7-51F339F43484}"/>
              </a:ext>
            </a:extLst>
          </p:cNvPr>
          <p:cNvPicPr>
            <a:picLocks noChangeAspect="1"/>
          </p:cNvPicPr>
          <p:nvPr/>
        </p:nvPicPr>
        <p:blipFill>
          <a:blip r:embed="rId3"/>
          <a:stretch>
            <a:fillRect/>
          </a:stretch>
        </p:blipFill>
        <p:spPr>
          <a:xfrm>
            <a:off x="4499960" y="1970087"/>
            <a:ext cx="1972880" cy="19728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39893C7-E9DC-4893-BE4E-4B3794FF7C92}"/>
              </a:ext>
            </a:extLst>
          </p:cNvPr>
          <p:cNvSpPr>
            <a:spLocks noGrp="1" noChangeArrowheads="1"/>
          </p:cNvSpPr>
          <p:nvPr>
            <p:ph idx="1"/>
          </p:nvPr>
        </p:nvSpPr>
        <p:spPr bwMode="auto">
          <a:xfrm>
            <a:off x="754380" y="2148447"/>
            <a:ext cx="9871179"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US" sz="2000" b="1" dirty="0">
                <a:latin typeface="Times New Roman" panose="02020603050405020304" pitchFamily="18" charset="0"/>
                <a:cs typeface="Times New Roman" panose="02020603050405020304" pitchFamily="18" charset="0"/>
              </a:rPr>
              <a:t>User Login/Registration:</a:t>
            </a:r>
            <a:r>
              <a:rPr lang="en-US" sz="2000" dirty="0">
                <a:latin typeface="Times New Roman" panose="02020603050405020304" pitchFamily="18" charset="0"/>
                <a:cs typeface="Times New Roman" panose="02020603050405020304" pitchFamily="18" charset="0"/>
              </a:rPr>
              <a:t> The user logs in or creates an account to access personalized features.</a:t>
            </a:r>
          </a:p>
          <a:p>
            <a:pPr>
              <a:buFont typeface="+mj-lt"/>
              <a:buAutoNum type="arabicPeriod"/>
            </a:pPr>
            <a:r>
              <a:rPr lang="en-US" sz="2000" b="1" dirty="0">
                <a:latin typeface="Times New Roman" panose="02020603050405020304" pitchFamily="18" charset="0"/>
                <a:cs typeface="Times New Roman" panose="02020603050405020304" pitchFamily="18" charset="0"/>
              </a:rPr>
              <a:t>Fetch Movie Data:</a:t>
            </a:r>
            <a:r>
              <a:rPr lang="en-US" sz="2000" dirty="0">
                <a:latin typeface="Times New Roman" panose="02020603050405020304" pitchFamily="18" charset="0"/>
                <a:cs typeface="Times New Roman" panose="02020603050405020304" pitchFamily="18" charset="0"/>
              </a:rPr>
              <a:t> The system retrieves real-time movie information from the TMDB API.</a:t>
            </a:r>
          </a:p>
          <a:p>
            <a:pPr>
              <a:buFont typeface="+mj-lt"/>
              <a:buAutoNum type="arabicPeriod"/>
            </a:pPr>
            <a:r>
              <a:rPr lang="en-US" sz="2000" b="1" dirty="0">
                <a:latin typeface="Times New Roman" panose="02020603050405020304" pitchFamily="18" charset="0"/>
                <a:cs typeface="Times New Roman" panose="02020603050405020304" pitchFamily="18" charset="0"/>
              </a:rPr>
              <a:t>Browse &amp; Filter:</a:t>
            </a:r>
            <a:r>
              <a:rPr lang="en-US" sz="2000" dirty="0">
                <a:latin typeface="Times New Roman" panose="02020603050405020304" pitchFamily="18" charset="0"/>
                <a:cs typeface="Times New Roman" panose="02020603050405020304" pitchFamily="18" charset="0"/>
              </a:rPr>
              <a:t> The user browses movies by language and uses search or filters to refine results.</a:t>
            </a:r>
          </a:p>
          <a:p>
            <a:pPr>
              <a:buFont typeface="+mj-lt"/>
              <a:buAutoNum type="arabicPeriod"/>
            </a:pPr>
            <a:r>
              <a:rPr lang="en-US" sz="2000" b="1" dirty="0">
                <a:latin typeface="Times New Roman" panose="02020603050405020304" pitchFamily="18" charset="0"/>
                <a:cs typeface="Times New Roman" panose="02020603050405020304" pitchFamily="18" charset="0"/>
              </a:rPr>
              <a:t>View Movie Details:</a:t>
            </a:r>
            <a:r>
              <a:rPr lang="en-US" sz="2000" dirty="0">
                <a:latin typeface="Times New Roman" panose="02020603050405020304" pitchFamily="18" charset="0"/>
                <a:cs typeface="Times New Roman" panose="02020603050405020304" pitchFamily="18" charset="0"/>
              </a:rPr>
              <a:t> The user opens a movie to see details, reviews, and YouTube trailer links.</a:t>
            </a:r>
          </a:p>
          <a:p>
            <a:pPr>
              <a:buFont typeface="+mj-lt"/>
              <a:buAutoNum type="arabicPeriod"/>
            </a:pPr>
            <a:r>
              <a:rPr lang="en-US" sz="2000" b="1" dirty="0">
                <a:latin typeface="Times New Roman" panose="02020603050405020304" pitchFamily="18" charset="0"/>
                <a:cs typeface="Times New Roman" panose="02020603050405020304" pitchFamily="18" charset="0"/>
              </a:rPr>
              <a:t>Manage Watchlist/</a:t>
            </a:r>
            <a:r>
              <a:rPr lang="en-US" sz="2000" b="1" dirty="0" err="1">
                <a:latin typeface="Times New Roman" panose="02020603050405020304" pitchFamily="18" charset="0"/>
                <a:cs typeface="Times New Roman" panose="02020603050405020304" pitchFamily="18" charset="0"/>
              </a:rPr>
              <a:t>Favourites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user adds or removes movies from their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a:buFont typeface="+mj-lt"/>
              <a:buAutoNum type="arabicPeriod"/>
            </a:pPr>
            <a:r>
              <a:rPr lang="en-US" sz="2000" b="1" dirty="0">
                <a:latin typeface="Times New Roman" panose="02020603050405020304" pitchFamily="18" charset="0"/>
                <a:cs typeface="Times New Roman" panose="02020603050405020304" pitchFamily="18" charset="0"/>
              </a:rPr>
              <a:t>Ticket Booking:</a:t>
            </a:r>
            <a:r>
              <a:rPr lang="en-US" sz="2000" dirty="0">
                <a:latin typeface="Times New Roman" panose="02020603050405020304" pitchFamily="18" charset="0"/>
                <a:cs typeface="Times New Roman" panose="02020603050405020304" pitchFamily="18" charset="0"/>
              </a:rPr>
              <a:t> The user follows external links to book movie tickets.</a:t>
            </a:r>
          </a:p>
        </p:txBody>
      </p:sp>
      <p:sp>
        <p:nvSpPr>
          <p:cNvPr id="5" name="Title 1">
            <a:extLst>
              <a:ext uri="{FF2B5EF4-FFF2-40B4-BE49-F238E27FC236}">
                <a16:creationId xmlns:a16="http://schemas.microsoft.com/office/drawing/2014/main" id="{941ADA20-AAC1-4BB9-A802-700A10EEF5D0}"/>
              </a:ext>
            </a:extLst>
          </p:cNvPr>
          <p:cNvSpPr>
            <a:spLocks noGrp="1"/>
          </p:cNvSpPr>
          <p:nvPr>
            <p:ph type="title"/>
          </p:nvPr>
        </p:nvSpPr>
        <p:spPr>
          <a:xfrm>
            <a:off x="0" y="649111"/>
            <a:ext cx="10972800" cy="1298222"/>
          </a:xfrm>
        </p:spPr>
        <p:txBody>
          <a:bodyPr>
            <a:normAutofit/>
          </a:bodyPr>
          <a:lstStyle/>
          <a:p>
            <a:pPr algn="ctr" defTabSz="457200">
              <a:lnSpc>
                <a:spcPts val="4163"/>
              </a:lnSpc>
            </a:pP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PROJECT FLOW</a:t>
            </a:r>
          </a:p>
        </p:txBody>
      </p:sp>
    </p:spTree>
    <p:extLst>
      <p:ext uri="{BB962C8B-B14F-4D97-AF65-F5344CB8AC3E}">
        <p14:creationId xmlns:p14="http://schemas.microsoft.com/office/powerpoint/2010/main" val="71325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1AD3DD-0E01-1906-7CA2-90AD0F368C70}"/>
              </a:ext>
            </a:extLst>
          </p:cNvPr>
          <p:cNvSpPr txBox="1"/>
          <p:nvPr/>
        </p:nvSpPr>
        <p:spPr>
          <a:xfrm>
            <a:off x="0" y="1083869"/>
            <a:ext cx="11160979" cy="592470"/>
          </a:xfrm>
          <a:prstGeom prst="rect">
            <a:avLst/>
          </a:prstGeom>
          <a:noFill/>
        </p:spPr>
        <p:txBody>
          <a:bodyPr wrap="square" rtlCol="0">
            <a:spAutoFit/>
          </a:bodyPr>
          <a:lstStyle/>
          <a:p>
            <a:pPr algn="ctr">
              <a:lnSpc>
                <a:spcPts val="4163"/>
              </a:lnSpc>
              <a:spcBef>
                <a:spcPct val="0"/>
              </a:spcBef>
            </a:pP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EXECUTION DEMO IMAGES</a:t>
            </a:r>
          </a:p>
        </p:txBody>
      </p:sp>
      <p:pic>
        <p:nvPicPr>
          <p:cNvPr id="3" name="Picture 2">
            <a:extLst>
              <a:ext uri="{FF2B5EF4-FFF2-40B4-BE49-F238E27FC236}">
                <a16:creationId xmlns:a16="http://schemas.microsoft.com/office/drawing/2014/main" id="{ABA81CA9-99B7-4D55-A2B7-BD74B599FD60}"/>
              </a:ext>
            </a:extLst>
          </p:cNvPr>
          <p:cNvPicPr>
            <a:picLocks noChangeAspect="1"/>
          </p:cNvPicPr>
          <p:nvPr/>
        </p:nvPicPr>
        <p:blipFill rotWithShape="1">
          <a:blip r:embed="rId2"/>
          <a:srcRect t="10784"/>
          <a:stretch/>
        </p:blipFill>
        <p:spPr>
          <a:xfrm>
            <a:off x="1134246" y="2472092"/>
            <a:ext cx="8704308" cy="4125479"/>
          </a:xfrm>
          <a:prstGeom prst="rect">
            <a:avLst/>
          </a:prstGeom>
        </p:spPr>
      </p:pic>
    </p:spTree>
    <p:extLst>
      <p:ext uri="{BB962C8B-B14F-4D97-AF65-F5344CB8AC3E}">
        <p14:creationId xmlns:p14="http://schemas.microsoft.com/office/powerpoint/2010/main" val="423873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F4EBC-83FD-4991-9FEB-0B83FDA9E4C0}"/>
              </a:ext>
            </a:extLst>
          </p:cNvPr>
          <p:cNvPicPr>
            <a:picLocks noChangeAspect="1"/>
          </p:cNvPicPr>
          <p:nvPr/>
        </p:nvPicPr>
        <p:blipFill rotWithShape="1">
          <a:blip r:embed="rId2"/>
          <a:srcRect t="11975"/>
          <a:stretch/>
        </p:blipFill>
        <p:spPr>
          <a:xfrm>
            <a:off x="1307940" y="233040"/>
            <a:ext cx="8079129" cy="3778037"/>
          </a:xfrm>
          <a:prstGeom prst="rect">
            <a:avLst/>
          </a:prstGeom>
        </p:spPr>
      </p:pic>
      <p:pic>
        <p:nvPicPr>
          <p:cNvPr id="4" name="Picture 3">
            <a:extLst>
              <a:ext uri="{FF2B5EF4-FFF2-40B4-BE49-F238E27FC236}">
                <a16:creationId xmlns:a16="http://schemas.microsoft.com/office/drawing/2014/main" id="{E8998886-68C6-47DF-8BFD-0452337704DF}"/>
              </a:ext>
            </a:extLst>
          </p:cNvPr>
          <p:cNvPicPr>
            <a:picLocks noChangeAspect="1"/>
          </p:cNvPicPr>
          <p:nvPr/>
        </p:nvPicPr>
        <p:blipFill rotWithShape="1">
          <a:blip r:embed="rId3"/>
          <a:srcRect t="11182"/>
          <a:stretch/>
        </p:blipFill>
        <p:spPr>
          <a:xfrm>
            <a:off x="1307940" y="4346480"/>
            <a:ext cx="8079129" cy="3812126"/>
          </a:xfrm>
          <a:prstGeom prst="rect">
            <a:avLst/>
          </a:prstGeom>
        </p:spPr>
      </p:pic>
    </p:spTree>
    <p:extLst>
      <p:ext uri="{BB962C8B-B14F-4D97-AF65-F5344CB8AC3E}">
        <p14:creationId xmlns:p14="http://schemas.microsoft.com/office/powerpoint/2010/main" val="307608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7959A-5DE2-4A5E-BB80-5BA84E9532D5}"/>
              </a:ext>
            </a:extLst>
          </p:cNvPr>
          <p:cNvPicPr>
            <a:picLocks noChangeAspect="1"/>
          </p:cNvPicPr>
          <p:nvPr/>
        </p:nvPicPr>
        <p:blipFill rotWithShape="1">
          <a:blip r:embed="rId2"/>
          <a:srcRect t="11182" r="56224" b="-2122"/>
          <a:stretch/>
        </p:blipFill>
        <p:spPr>
          <a:xfrm>
            <a:off x="474562" y="1226915"/>
            <a:ext cx="4803494" cy="5301206"/>
          </a:xfrm>
          <a:prstGeom prst="rect">
            <a:avLst/>
          </a:prstGeom>
        </p:spPr>
      </p:pic>
      <p:pic>
        <p:nvPicPr>
          <p:cNvPr id="8" name="Picture 7">
            <a:extLst>
              <a:ext uri="{FF2B5EF4-FFF2-40B4-BE49-F238E27FC236}">
                <a16:creationId xmlns:a16="http://schemas.microsoft.com/office/drawing/2014/main" id="{034B4A26-359E-45F7-8B9C-FC8A8BD01B2A}"/>
              </a:ext>
            </a:extLst>
          </p:cNvPr>
          <p:cNvPicPr>
            <a:picLocks noChangeAspect="1"/>
          </p:cNvPicPr>
          <p:nvPr/>
        </p:nvPicPr>
        <p:blipFill rotWithShape="1">
          <a:blip r:embed="rId3"/>
          <a:srcRect l="-56224" t="11380" r="56224"/>
          <a:stretch/>
        </p:blipFill>
        <p:spPr>
          <a:xfrm>
            <a:off x="-474562" y="1226915"/>
            <a:ext cx="10972800" cy="5165926"/>
          </a:xfrm>
          <a:prstGeom prst="rect">
            <a:avLst/>
          </a:prstGeom>
        </p:spPr>
      </p:pic>
    </p:spTree>
    <p:extLst>
      <p:ext uri="{BB962C8B-B14F-4D97-AF65-F5344CB8AC3E}">
        <p14:creationId xmlns:p14="http://schemas.microsoft.com/office/powerpoint/2010/main" val="1053893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20A1-5E89-F170-FE90-48AE85AECCDC}"/>
              </a:ext>
            </a:extLst>
          </p:cNvPr>
          <p:cNvSpPr>
            <a:spLocks noGrp="1"/>
          </p:cNvSpPr>
          <p:nvPr>
            <p:ph type="title"/>
          </p:nvPr>
        </p:nvSpPr>
        <p:spPr>
          <a:xfrm>
            <a:off x="0" y="1004209"/>
            <a:ext cx="10972800" cy="1590676"/>
          </a:xfrm>
        </p:spPr>
        <p:txBody>
          <a:bodyPr>
            <a:normAutofit/>
          </a:bodyPr>
          <a:lstStyle/>
          <a:p>
            <a:pPr algn="ctr"/>
            <a:r>
              <a:rPr lang="en-IN" sz="36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416835F-7344-B17C-34C8-E99EFCF091BD}"/>
              </a:ext>
            </a:extLst>
          </p:cNvPr>
          <p:cNvSpPr>
            <a:spLocks noGrp="1"/>
          </p:cNvSpPr>
          <p:nvPr>
            <p:ph idx="1"/>
          </p:nvPr>
        </p:nvSpPr>
        <p:spPr>
          <a:xfrm>
            <a:off x="1006997" y="2534013"/>
            <a:ext cx="9167150" cy="3473248"/>
          </a:xfrm>
        </p:spPr>
        <p:txBody>
          <a:bodyPr>
            <a:noAutofit/>
          </a:bodyPr>
          <a:lstStyle/>
          <a:p>
            <a:pPr marL="0" indent="0" algn="just">
              <a:lnSpc>
                <a:spcPct val="100000"/>
              </a:lnSpc>
              <a:buNone/>
            </a:pPr>
            <a:r>
              <a:rPr lang="en-US" sz="2000" dirty="0">
                <a:latin typeface="Times New Roman" panose="02020603050405020304" pitchFamily="18" charset="0"/>
                <a:cs typeface="Times New Roman" panose="02020603050405020304" pitchFamily="18" charset="0"/>
              </a:rPr>
              <a:t>The Movie Browsing Application provides a simple, responsive, and personalized platform for exploring movies across multiple languages. With real-time data from the TMDB API, users can easily access trailers, reviews, ratings, and detailed movie information. Features like search, filtering, watchlists,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enhance convenience, while secure authentication ensures a reliable user experience. Overall, the project demonstrates effective use of the MERN stack to build a scalable, interactive, and user-friendly movie discovery system.</a:t>
            </a:r>
          </a:p>
        </p:txBody>
      </p:sp>
    </p:spTree>
    <p:extLst>
      <p:ext uri="{BB962C8B-B14F-4D97-AF65-F5344CB8AC3E}">
        <p14:creationId xmlns:p14="http://schemas.microsoft.com/office/powerpoint/2010/main" val="83897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1" y="3134561"/>
            <a:ext cx="10972800" cy="1960478"/>
          </a:xfrm>
          <a:prstGeom prst="rect">
            <a:avLst/>
          </a:prstGeom>
          <a:noFill/>
          <a:ln/>
        </p:spPr>
        <p:txBody>
          <a:bodyPr wrap="none" lIns="0" tIns="0" rIns="0" bIns="0" rtlCol="0" anchor="t"/>
          <a:lstStyle/>
          <a:p>
            <a:pPr algn="ctr" defTabSz="1097280">
              <a:lnSpc>
                <a:spcPct val="90000"/>
              </a:lnSpc>
              <a:spcBef>
                <a:spcPct val="0"/>
              </a:spcBef>
            </a:pPr>
            <a:r>
              <a:rPr lang="en-US" sz="60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THANK YOU</a:t>
            </a:r>
          </a:p>
        </p:txBody>
      </p:sp>
      <p:sp>
        <p:nvSpPr>
          <p:cNvPr id="4" name="Text 1"/>
          <p:cNvSpPr/>
          <p:nvPr/>
        </p:nvSpPr>
        <p:spPr>
          <a:xfrm>
            <a:off x="595343" y="4372065"/>
            <a:ext cx="5667316" cy="272177"/>
          </a:xfrm>
          <a:prstGeom prst="rect">
            <a:avLst/>
          </a:prstGeom>
          <a:noFill/>
          <a:ln/>
        </p:spPr>
        <p:txBody>
          <a:bodyPr wrap="none" lIns="0" tIns="0" rIns="0" bIns="0" rtlCol="0" anchor="t"/>
          <a:lstStyle/>
          <a:p>
            <a:pPr>
              <a:lnSpc>
                <a:spcPts val="2138"/>
              </a:lnSpc>
            </a:pPr>
            <a:endParaRPr lang="en-US" sz="131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1" y="994282"/>
            <a:ext cx="10972800" cy="666044"/>
          </a:xfrm>
          <a:prstGeom prst="rect">
            <a:avLst/>
          </a:prstGeom>
          <a:noFill/>
          <a:ln/>
        </p:spPr>
        <p:txBody>
          <a:bodyPr wrap="none" lIns="0" tIns="0" rIns="0" bIns="0" rtlCol="0" anchor="t"/>
          <a:lstStyle/>
          <a:p>
            <a:pPr algn="ctr">
              <a:lnSpc>
                <a:spcPts val="4163"/>
              </a:lnSpc>
            </a:pPr>
            <a:r>
              <a:rPr lang="en-US"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ABSTRACT</a:t>
            </a:r>
          </a:p>
          <a:p>
            <a:pPr>
              <a:lnSpc>
                <a:spcPts val="4163"/>
              </a:lnSpc>
            </a:pPr>
            <a:endParaRPr lang="en-US" sz="4050" dirty="0"/>
          </a:p>
        </p:txBody>
      </p:sp>
      <p:sp>
        <p:nvSpPr>
          <p:cNvPr id="4" name="Text 1"/>
          <p:cNvSpPr/>
          <p:nvPr/>
        </p:nvSpPr>
        <p:spPr>
          <a:xfrm>
            <a:off x="5418667" y="2375729"/>
            <a:ext cx="5075879" cy="3855015"/>
          </a:xfrm>
          <a:prstGeom prst="rect">
            <a:avLst/>
          </a:prstGeom>
          <a:noFill/>
          <a:ln/>
        </p:spPr>
        <p:txBody>
          <a:bodyPr wrap="square" lIns="0" tIns="0" rIns="0" bIns="0" rtlCol="0" anchor="t"/>
          <a:lstStyle/>
          <a:p>
            <a:pPr algn="just">
              <a:lnSpc>
                <a:spcPts val="2138"/>
              </a:lnSpc>
            </a:pPr>
            <a:endParaRPr lang="en-US" sz="2100" dirty="0"/>
          </a:p>
        </p:txBody>
      </p:sp>
      <p:sp>
        <p:nvSpPr>
          <p:cNvPr id="14" name="Title 8"/>
          <p:cNvSpPr>
            <a:spLocks noGrp="1"/>
          </p:cNvSpPr>
          <p:nvPr>
            <p:ph type="body" sz="half" idx="2"/>
          </p:nvPr>
        </p:nvSpPr>
        <p:spPr>
          <a:xfrm>
            <a:off x="4826643" y="2149327"/>
            <a:ext cx="5474825" cy="4469485"/>
          </a:xfrm>
        </p:spPr>
        <p:txBody>
          <a:bodyPr>
            <a:normAutofit/>
          </a:bodyPr>
          <a:lstStyle/>
          <a:p>
            <a:pPr algn="just"/>
            <a:r>
              <a:rPr lang="en-US" sz="2000" dirty="0">
                <a:latin typeface="Times New Roman" panose="02020603050405020304" pitchFamily="18" charset="0"/>
                <a:cs typeface="Times New Roman" panose="02020603050405020304" pitchFamily="18" charset="0"/>
              </a:rPr>
              <a:t>The Movie Browsing Application is a web-based platform that allows users to explore movies across multiple languages using real-time data fetched from the TMDB API. Users can log in to personalize their experience, search and filter movies by language, view trailers through YouTube links, read reviews, and access external links to book movie tickets. The system also enables users to create and manage their own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offering a more engaging and convenient movie discovery experience. By combining user-focused features with dynamic API-driven content, the application delivers a fast, interactive, and seamless movie-browsing experience.</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2289C0F-B706-4AE4-B218-B596D87EE969}"/>
              </a:ext>
            </a:extLst>
          </p:cNvPr>
          <p:cNvPicPr>
            <a:picLocks noChangeAspect="1"/>
          </p:cNvPicPr>
          <p:nvPr/>
        </p:nvPicPr>
        <p:blipFill rotWithShape="1">
          <a:blip r:embed="rId3"/>
          <a:srcRect l="35058" t="23529" r="34880" b="9778"/>
          <a:stretch/>
        </p:blipFill>
        <p:spPr>
          <a:xfrm>
            <a:off x="1122744" y="2280212"/>
            <a:ext cx="3113240" cy="3669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0C61A-8031-3AFB-82F5-FA55EB048E92}"/>
              </a:ext>
            </a:extLst>
          </p:cNvPr>
          <p:cNvSpPr txBox="1"/>
          <p:nvPr/>
        </p:nvSpPr>
        <p:spPr>
          <a:xfrm>
            <a:off x="0" y="1253444"/>
            <a:ext cx="10972800" cy="584775"/>
          </a:xfrm>
          <a:prstGeom prst="rect">
            <a:avLst/>
          </a:prstGeom>
          <a:noFill/>
        </p:spPr>
        <p:txBody>
          <a:bodyPr wrap="square" rtlCol="0">
            <a:spAutoFit/>
          </a:bodyPr>
          <a:lstStyle/>
          <a:p>
            <a:pPr algn="ctr"/>
            <a:r>
              <a:rPr lang="en-IN" sz="285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ea typeface="+mj-ea"/>
                <a:cs typeface="Times New Roman" panose="02020603050405020304" pitchFamily="18" charset="0"/>
              </a:rPr>
              <a:t>INTRODUCTION</a:t>
            </a:r>
          </a:p>
        </p:txBody>
      </p:sp>
      <p:sp>
        <p:nvSpPr>
          <p:cNvPr id="3" name="TextBox 2">
            <a:extLst>
              <a:ext uri="{FF2B5EF4-FFF2-40B4-BE49-F238E27FC236}">
                <a16:creationId xmlns:a16="http://schemas.microsoft.com/office/drawing/2014/main" id="{E933F7FA-490A-388B-8D53-202A2A7EE1DA}"/>
              </a:ext>
            </a:extLst>
          </p:cNvPr>
          <p:cNvSpPr txBox="1"/>
          <p:nvPr/>
        </p:nvSpPr>
        <p:spPr>
          <a:xfrm>
            <a:off x="1151621" y="2223482"/>
            <a:ext cx="9161423" cy="317009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Movie Browsing Application provides users with an intuitive and personalized platform to explore movies across multiple languages, meeting the growing demand for instant and reliable online entertainment information. By integrating the TMDB API, the system delivers up-to-date movie details, ratings, reviews, trailers, and media content, while allowing users to browse by language, search for titles, watch YouTube trailers, and access external ticket-booking links. Secure user login enables personalized features such as managing watchlists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and the clean, responsive interface ensures smooth navigation and filtering. With dynamic content loading, multilingual support, and user-focused design, the application showcases an effective implementation of scalable, interactive, API-driven web development.</a:t>
            </a:r>
          </a:p>
        </p:txBody>
      </p:sp>
    </p:spTree>
    <p:extLst>
      <p:ext uri="{BB962C8B-B14F-4D97-AF65-F5344CB8AC3E}">
        <p14:creationId xmlns:p14="http://schemas.microsoft.com/office/powerpoint/2010/main" val="404665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467D-3D99-C1DE-7302-E2FD2DB1AAE5}"/>
              </a:ext>
            </a:extLst>
          </p:cNvPr>
          <p:cNvSpPr>
            <a:spLocks noGrp="1"/>
          </p:cNvSpPr>
          <p:nvPr>
            <p:ph type="title"/>
          </p:nvPr>
        </p:nvSpPr>
        <p:spPr>
          <a:xfrm>
            <a:off x="0" y="806184"/>
            <a:ext cx="10972800" cy="835819"/>
          </a:xfrm>
        </p:spPr>
        <p:txBody>
          <a:bodyPr>
            <a:normAutofit/>
          </a:bodyPr>
          <a:lstStyle/>
          <a:p>
            <a:pPr algn="ct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30764F69-7917-496D-806B-4C0DDBA83124}"/>
              </a:ext>
            </a:extLst>
          </p:cNvPr>
          <p:cNvSpPr>
            <a:spLocks noGrp="1"/>
          </p:cNvSpPr>
          <p:nvPr>
            <p:ph idx="1"/>
          </p:nvPr>
        </p:nvSpPr>
        <p:spPr>
          <a:xfrm>
            <a:off x="754380" y="2418292"/>
            <a:ext cx="6484620" cy="3910542"/>
          </a:xfrm>
        </p:spPr>
        <p:txBody>
          <a:bodyPr>
            <a:normAutofit/>
          </a:bodyPr>
          <a:lstStyle/>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 a simple platform to browse movies by language.</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Fetch real-time movie data using the TMDB API.</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Enable users to login and manage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Allow movie search and filtering across languages.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 trailers, reviews, and ticket-booking links.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Ensure a fast, responsive, and user-friendly interface.</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66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98FD-6B20-7DA2-08F5-16DADE2E8EF7}"/>
              </a:ext>
            </a:extLst>
          </p:cNvPr>
          <p:cNvSpPr>
            <a:spLocks noGrp="1"/>
          </p:cNvSpPr>
          <p:nvPr>
            <p:ph type="ctrTitle"/>
          </p:nvPr>
        </p:nvSpPr>
        <p:spPr>
          <a:xfrm>
            <a:off x="0" y="1362253"/>
            <a:ext cx="10972800" cy="690086"/>
          </a:xfrm>
        </p:spPr>
        <p:txBody>
          <a:bodyPr>
            <a:normAutofit/>
          </a:bodyPr>
          <a:lstStyle/>
          <a:p>
            <a:r>
              <a:rPr lang="en-IN" sz="36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a16="http://schemas.microsoft.com/office/drawing/2014/main" id="{58546107-C920-1CBC-2753-EDF0D41E59D4}"/>
              </a:ext>
            </a:extLst>
          </p:cNvPr>
          <p:cNvSpPr txBox="1"/>
          <p:nvPr/>
        </p:nvSpPr>
        <p:spPr>
          <a:xfrm>
            <a:off x="536046" y="2574131"/>
            <a:ext cx="9646532" cy="326865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With the growing demand for digital movie platforms, users often face difficulty accessing reliable, multilingual movie information in one place. Many existing platforms do not provide features like personalized watchlists,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integrated trailer viewing, or direct ticket-booking links. The lack of a centralized and user-friendly interface makes movie discovery less efficient and less engaging. Hence, there is a need for a comprehensive system that delivers real-time movie data using APIs, supports multilingual browsing, and enhances user convenience through personalization and interactive features.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81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31EF57-B973-4FC4-A92C-6E815E8B0E69}"/>
              </a:ext>
            </a:extLst>
          </p:cNvPr>
          <p:cNvSpPr>
            <a:spLocks noGrp="1"/>
          </p:cNvSpPr>
          <p:nvPr>
            <p:ph idx="1"/>
          </p:nvPr>
        </p:nvSpPr>
        <p:spPr>
          <a:xfrm>
            <a:off x="497711" y="1157469"/>
            <a:ext cx="10023675" cy="6852212"/>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1. Requirement Analysis</a:t>
            </a:r>
          </a:p>
          <a:p>
            <a:pPr lvl="1" algn="just"/>
            <a:r>
              <a:rPr lang="en-US" sz="2000" dirty="0">
                <a:latin typeface="Times New Roman" panose="02020603050405020304" pitchFamily="18" charset="0"/>
                <a:cs typeface="Times New Roman" panose="02020603050405020304" pitchFamily="18" charset="0"/>
              </a:rPr>
              <a:t>Collected user needs such as multilingual movie browsing, search, trailers, watchlists,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lvl="1" algn="just"/>
            <a:r>
              <a:rPr lang="en-US" sz="2000" dirty="0">
                <a:latin typeface="Times New Roman" panose="02020603050405020304" pitchFamily="18" charset="0"/>
                <a:cs typeface="Times New Roman" panose="02020603050405020304" pitchFamily="18" charset="0"/>
              </a:rPr>
              <a:t>Identified the need for real-time movie data through the TMDB API and secure user authentication.</a:t>
            </a:r>
          </a:p>
          <a:p>
            <a:pPr marL="0" indent="0" algn="just">
              <a:buNone/>
            </a:pPr>
            <a:r>
              <a:rPr lang="en-US" sz="2000" b="1" dirty="0">
                <a:latin typeface="Times New Roman" panose="02020603050405020304" pitchFamily="18" charset="0"/>
                <a:cs typeface="Times New Roman" panose="02020603050405020304" pitchFamily="18" charset="0"/>
              </a:rPr>
              <a:t>2. System Design</a:t>
            </a:r>
          </a:p>
          <a:p>
            <a:pPr lvl="1" algn="just"/>
            <a:r>
              <a:rPr lang="en-US" sz="2000" dirty="0">
                <a:latin typeface="Times New Roman" panose="02020603050405020304" pitchFamily="18" charset="0"/>
                <a:cs typeface="Times New Roman" panose="02020603050405020304" pitchFamily="18" charset="0"/>
              </a:rPr>
              <a:t>Designed UI/UX layouts for browsing, movie details, login,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lvl="1" algn="just"/>
            <a:r>
              <a:rPr lang="en-US" sz="2000" dirty="0">
                <a:latin typeface="Times New Roman" panose="02020603050405020304" pitchFamily="18" charset="0"/>
                <a:cs typeface="Times New Roman" panose="02020603050405020304" pitchFamily="18" charset="0"/>
              </a:rPr>
              <a:t>Planned backend structure for handling authentication, user data, and API communication.</a:t>
            </a:r>
          </a:p>
          <a:p>
            <a:pPr lvl="1" algn="just"/>
            <a:r>
              <a:rPr lang="en-US" sz="2000" dirty="0">
                <a:latin typeface="Times New Roman" panose="02020603050405020304" pitchFamily="18" charset="0"/>
                <a:cs typeface="Times New Roman" panose="02020603050405020304" pitchFamily="18" charset="0"/>
              </a:rPr>
              <a:t>Designed database models for users, watchlists,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marL="0" indent="0" algn="just">
              <a:buNone/>
            </a:pPr>
            <a:r>
              <a:rPr lang="en-US" sz="2000" b="1" dirty="0">
                <a:latin typeface="Times New Roman" panose="02020603050405020304" pitchFamily="18" charset="0"/>
                <a:cs typeface="Times New Roman" panose="02020603050405020304" pitchFamily="18" charset="0"/>
              </a:rPr>
              <a:t>3. API Integration Planning</a:t>
            </a:r>
          </a:p>
          <a:p>
            <a:pPr lvl="1" algn="just"/>
            <a:r>
              <a:rPr lang="en-US" sz="2000" dirty="0">
                <a:latin typeface="Times New Roman" panose="02020603050405020304" pitchFamily="18" charset="0"/>
                <a:cs typeface="Times New Roman" panose="02020603050405020304" pitchFamily="18" charset="0"/>
              </a:rPr>
              <a:t>Studied TMDB API endpoints to retrieve movie details, reviews, posters, and language-based results.</a:t>
            </a:r>
          </a:p>
          <a:p>
            <a:pPr lvl="1" algn="just"/>
            <a:r>
              <a:rPr lang="en-US" sz="2000" dirty="0">
                <a:latin typeface="Times New Roman" panose="02020603050405020304" pitchFamily="18" charset="0"/>
                <a:cs typeface="Times New Roman" panose="02020603050405020304" pitchFamily="18" charset="0"/>
              </a:rPr>
              <a:t>Planned integration of YouTube trailer links and external ticket-booking URLs.</a:t>
            </a:r>
          </a:p>
          <a:p>
            <a:pPr marL="0" indent="0" algn="just">
              <a:buNone/>
            </a:pPr>
            <a:r>
              <a:rPr lang="en-US" sz="2000" b="1" dirty="0">
                <a:latin typeface="Times New Roman" panose="02020603050405020304" pitchFamily="18" charset="0"/>
                <a:cs typeface="Times New Roman" panose="02020603050405020304" pitchFamily="18" charset="0"/>
              </a:rPr>
              <a:t>4. Frontend Development</a:t>
            </a:r>
          </a:p>
          <a:p>
            <a:pPr lvl="1" algn="just"/>
            <a:r>
              <a:rPr lang="en-US" sz="2000" dirty="0">
                <a:latin typeface="Times New Roman" panose="02020603050405020304" pitchFamily="18" charset="0"/>
                <a:cs typeface="Times New Roman" panose="02020603050405020304" pitchFamily="18" charset="0"/>
              </a:rPr>
              <a:t>Built components using React for movie listing, details, search, filter, login, and watchlist.</a:t>
            </a:r>
          </a:p>
          <a:p>
            <a:pPr lvl="1" algn="just"/>
            <a:r>
              <a:rPr lang="en-US" sz="2000" dirty="0">
                <a:latin typeface="Times New Roman" panose="02020603050405020304" pitchFamily="18" charset="0"/>
                <a:cs typeface="Times New Roman" panose="02020603050405020304" pitchFamily="18" charset="0"/>
              </a:rPr>
              <a:t>Implemented routing, state management, and reusable UI elements.</a:t>
            </a:r>
          </a:p>
        </p:txBody>
      </p:sp>
      <p:sp>
        <p:nvSpPr>
          <p:cNvPr id="8" name="Title 1">
            <a:extLst>
              <a:ext uri="{FF2B5EF4-FFF2-40B4-BE49-F238E27FC236}">
                <a16:creationId xmlns:a16="http://schemas.microsoft.com/office/drawing/2014/main" id="{4483D486-BBAE-45B3-813B-BEFFFE191FB2}"/>
              </a:ext>
            </a:extLst>
          </p:cNvPr>
          <p:cNvSpPr>
            <a:spLocks noGrp="1"/>
          </p:cNvSpPr>
          <p:nvPr>
            <p:ph type="title"/>
          </p:nvPr>
        </p:nvSpPr>
        <p:spPr>
          <a:xfrm>
            <a:off x="0" y="48501"/>
            <a:ext cx="10972800" cy="1153581"/>
          </a:xfrm>
        </p:spPr>
        <p:txBody>
          <a:bodyPr>
            <a:normAutofit/>
          </a:bodyPr>
          <a:lstStyle/>
          <a:p>
            <a:pPr algn="ctr"/>
            <a:r>
              <a:rPr lang="en-IN" sz="36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93847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E095-5886-A544-88BB-AFE87DCCF71B}"/>
              </a:ext>
            </a:extLst>
          </p:cNvPr>
          <p:cNvSpPr>
            <a:spLocks noGrp="1"/>
          </p:cNvSpPr>
          <p:nvPr>
            <p:ph type="title"/>
          </p:nvPr>
        </p:nvSpPr>
        <p:spPr>
          <a:xfrm>
            <a:off x="0" y="438152"/>
            <a:ext cx="10972800" cy="1153581"/>
          </a:xfrm>
        </p:spPr>
        <p:txBody>
          <a:bodyPr>
            <a:normAutofit/>
          </a:bodyPr>
          <a:lstStyle/>
          <a:p>
            <a:pPr algn="ctr"/>
            <a:r>
              <a:rPr lang="en-IN" sz="36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METHODOLOGY</a:t>
            </a:r>
          </a:p>
        </p:txBody>
      </p:sp>
      <p:sp>
        <p:nvSpPr>
          <p:cNvPr id="4" name="Content Placeholder 3">
            <a:extLst>
              <a:ext uri="{FF2B5EF4-FFF2-40B4-BE49-F238E27FC236}">
                <a16:creationId xmlns:a16="http://schemas.microsoft.com/office/drawing/2014/main" id="{5431EF57-B973-4FC4-A92C-6E815E8B0E69}"/>
              </a:ext>
            </a:extLst>
          </p:cNvPr>
          <p:cNvSpPr>
            <a:spLocks noGrp="1"/>
          </p:cNvSpPr>
          <p:nvPr>
            <p:ph idx="1"/>
          </p:nvPr>
        </p:nvSpPr>
        <p:spPr>
          <a:xfrm>
            <a:off x="1014025" y="1749778"/>
            <a:ext cx="8998076" cy="5768622"/>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5. Backend Development</a:t>
            </a:r>
          </a:p>
          <a:p>
            <a:pPr lvl="1" algn="just"/>
            <a:r>
              <a:rPr lang="en-US" sz="2000" dirty="0">
                <a:latin typeface="Times New Roman" panose="02020603050405020304" pitchFamily="18" charset="0"/>
                <a:cs typeface="Times New Roman" panose="02020603050405020304" pitchFamily="18" charset="0"/>
              </a:rPr>
              <a:t>Implemented user authentication using Node.js, Express.js, JWT, and password hashing.</a:t>
            </a:r>
          </a:p>
          <a:p>
            <a:pPr lvl="1" algn="just"/>
            <a:r>
              <a:rPr lang="en-US" sz="2000" dirty="0">
                <a:latin typeface="Times New Roman" panose="02020603050405020304" pitchFamily="18" charset="0"/>
                <a:cs typeface="Times New Roman" panose="02020603050405020304" pitchFamily="18" charset="0"/>
              </a:rPr>
              <a:t>Created routes for managing user-specific data like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marL="0" indent="0" algn="just">
              <a:buNone/>
            </a:pPr>
            <a:r>
              <a:rPr lang="en-US" sz="2000" b="1" dirty="0">
                <a:latin typeface="Times New Roman" panose="02020603050405020304" pitchFamily="18" charset="0"/>
                <a:cs typeface="Times New Roman" panose="02020603050405020304" pitchFamily="18" charset="0"/>
              </a:rPr>
              <a:t>6. Feature Integration</a:t>
            </a:r>
          </a:p>
          <a:p>
            <a:pPr lvl="1" algn="just"/>
            <a:r>
              <a:rPr lang="en-US" sz="2000" dirty="0">
                <a:latin typeface="Times New Roman" panose="02020603050405020304" pitchFamily="18" charset="0"/>
                <a:cs typeface="Times New Roman" panose="02020603050405020304" pitchFamily="18" charset="0"/>
              </a:rPr>
              <a:t>Added search, language filters,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and watchlist functionality.</a:t>
            </a:r>
          </a:p>
          <a:p>
            <a:pPr lvl="1" algn="just"/>
            <a:r>
              <a:rPr lang="en-US" sz="2000" dirty="0">
                <a:latin typeface="Times New Roman" panose="02020603050405020304" pitchFamily="18" charset="0"/>
                <a:cs typeface="Times New Roman" panose="02020603050405020304" pitchFamily="18" charset="0"/>
              </a:rPr>
              <a:t>Displayed trailers, reviews, ratings, and booking links on the movie details page.</a:t>
            </a:r>
          </a:p>
          <a:p>
            <a:pPr marL="0" indent="0" algn="just">
              <a:buNone/>
            </a:pPr>
            <a:r>
              <a:rPr lang="en-US" sz="2000" b="1" dirty="0">
                <a:latin typeface="Times New Roman" panose="02020603050405020304" pitchFamily="18" charset="0"/>
                <a:cs typeface="Times New Roman" panose="02020603050405020304" pitchFamily="18" charset="0"/>
              </a:rPr>
              <a:t>7. Testing</a:t>
            </a:r>
          </a:p>
          <a:p>
            <a:pPr lvl="1" algn="just"/>
            <a:r>
              <a:rPr lang="en-US" sz="2000" dirty="0">
                <a:latin typeface="Times New Roman" panose="02020603050405020304" pitchFamily="18" charset="0"/>
                <a:cs typeface="Times New Roman" panose="02020603050405020304" pitchFamily="18" charset="0"/>
              </a:rPr>
              <a:t>Performed functionality testing, API response testing, and UI/UX testing.</a:t>
            </a:r>
          </a:p>
          <a:p>
            <a:pPr lvl="1" algn="just"/>
            <a:r>
              <a:rPr lang="en-US" sz="2000" dirty="0">
                <a:latin typeface="Times New Roman" panose="02020603050405020304" pitchFamily="18" charset="0"/>
                <a:cs typeface="Times New Roman" panose="02020603050405020304" pitchFamily="18" charset="0"/>
              </a:rPr>
              <a:t>Fixed issues related to navigation, responsiveness, and data loading.</a:t>
            </a:r>
          </a:p>
          <a:p>
            <a:pPr marL="0" indent="0" algn="just">
              <a:buNone/>
            </a:pPr>
            <a:r>
              <a:rPr lang="en-US" sz="2000" b="1" dirty="0">
                <a:latin typeface="Times New Roman" panose="02020603050405020304" pitchFamily="18" charset="0"/>
                <a:cs typeface="Times New Roman" panose="02020603050405020304" pitchFamily="18" charset="0"/>
              </a:rPr>
              <a:t>8. Deployment</a:t>
            </a:r>
          </a:p>
          <a:p>
            <a:pPr lvl="1" algn="just"/>
            <a:r>
              <a:rPr lang="en-US" sz="2000" dirty="0">
                <a:latin typeface="Times New Roman" panose="02020603050405020304" pitchFamily="18" charset="0"/>
                <a:cs typeface="Times New Roman" panose="02020603050405020304" pitchFamily="18" charset="0"/>
              </a:rPr>
              <a:t>Deployed frontend and backend on a cloud platform ensuring smooth performance across devices.</a:t>
            </a:r>
          </a:p>
        </p:txBody>
      </p:sp>
    </p:spTree>
    <p:extLst>
      <p:ext uri="{BB962C8B-B14F-4D97-AF65-F5344CB8AC3E}">
        <p14:creationId xmlns:p14="http://schemas.microsoft.com/office/powerpoint/2010/main" val="12456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D6B3-B69D-00A9-BA47-A50C14089DC5}"/>
              </a:ext>
            </a:extLst>
          </p:cNvPr>
          <p:cNvSpPr>
            <a:spLocks noGrp="1"/>
          </p:cNvSpPr>
          <p:nvPr>
            <p:ph type="title"/>
          </p:nvPr>
        </p:nvSpPr>
        <p:spPr>
          <a:xfrm>
            <a:off x="0" y="338667"/>
            <a:ext cx="10972800" cy="1298222"/>
          </a:xfrm>
        </p:spPr>
        <p:txBody>
          <a:bodyPr>
            <a:normAutofit/>
          </a:bodyPr>
          <a:lstStyle/>
          <a:p>
            <a:pPr algn="ctr" defTabSz="457200">
              <a:lnSpc>
                <a:spcPts val="4163"/>
              </a:lnSpc>
            </a:pP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IMPLEMENTATION</a:t>
            </a:r>
          </a:p>
        </p:txBody>
      </p:sp>
      <p:sp>
        <p:nvSpPr>
          <p:cNvPr id="6" name="TextBox 5">
            <a:extLst>
              <a:ext uri="{FF2B5EF4-FFF2-40B4-BE49-F238E27FC236}">
                <a16:creationId xmlns:a16="http://schemas.microsoft.com/office/drawing/2014/main" id="{14A4E6C9-B80A-4651-8708-82A5D492509C}"/>
              </a:ext>
            </a:extLst>
          </p:cNvPr>
          <p:cNvSpPr txBox="1"/>
          <p:nvPr/>
        </p:nvSpPr>
        <p:spPr>
          <a:xfrm>
            <a:off x="485422" y="1659467"/>
            <a:ext cx="9850770" cy="5324535"/>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 Frontend Implementation</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Developed using </a:t>
            </a:r>
            <a:r>
              <a:rPr lang="en-US" sz="2000" b="1" dirty="0">
                <a:latin typeface="Times New Roman" panose="02020603050405020304" pitchFamily="18" charset="0"/>
                <a:cs typeface="Times New Roman" panose="02020603050405020304" pitchFamily="18" charset="0"/>
              </a:rPr>
              <a:t>React.js</a:t>
            </a:r>
            <a:r>
              <a:rPr lang="en-US" sz="2000" dirty="0">
                <a:latin typeface="Times New Roman" panose="02020603050405020304" pitchFamily="18" charset="0"/>
                <a:cs typeface="Times New Roman" panose="02020603050405020304" pitchFamily="18" charset="0"/>
              </a:rPr>
              <a:t> with components for home, movie details, watchlist,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 and login.</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a:t>
            </a:r>
            <a:r>
              <a:rPr lang="en-US" sz="2000" b="1" dirty="0">
                <a:latin typeface="Times New Roman" panose="02020603050405020304" pitchFamily="18" charset="0"/>
                <a:cs typeface="Times New Roman" panose="02020603050405020304" pitchFamily="18" charset="0"/>
              </a:rPr>
              <a:t>React Router</a:t>
            </a:r>
            <a:r>
              <a:rPr lang="en-US" sz="2000" dirty="0">
                <a:latin typeface="Times New Roman" panose="02020603050405020304" pitchFamily="18" charset="0"/>
                <a:cs typeface="Times New Roman" panose="02020603050405020304" pitchFamily="18" charset="0"/>
              </a:rPr>
              <a:t> for page navigation and </a:t>
            </a:r>
            <a:r>
              <a:rPr lang="en-US" sz="2000" dirty="0" err="1">
                <a:latin typeface="Times New Roman" panose="02020603050405020304" pitchFamily="18" charset="0"/>
                <a:cs typeface="Times New Roman" panose="02020603050405020304" pitchFamily="18" charset="0"/>
              </a:rPr>
              <a:t>Axios</a:t>
            </a:r>
            <a:r>
              <a:rPr lang="en-US" sz="2000" dirty="0">
                <a:latin typeface="Times New Roman" panose="02020603050405020304" pitchFamily="18" charset="0"/>
                <a:cs typeface="Times New Roman" panose="02020603050405020304" pitchFamily="18" charset="0"/>
              </a:rPr>
              <a:t>/fetch for API calls.</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Implemented search and language filter options for easier browsing.</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Displayed movie posters, ratings, language, and overview using TMDB API data.</a:t>
            </a:r>
          </a:p>
          <a:p>
            <a:pPr lvl="1"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 TMDB API Integration</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Connected the app to the </a:t>
            </a:r>
            <a:r>
              <a:rPr lang="en-US" sz="2000" b="1" dirty="0">
                <a:latin typeface="Times New Roman" panose="02020603050405020304" pitchFamily="18" charset="0"/>
                <a:cs typeface="Times New Roman" panose="02020603050405020304" pitchFamily="18" charset="0"/>
              </a:rPr>
              <a:t>TMDB API</a:t>
            </a:r>
            <a:r>
              <a:rPr lang="en-US" sz="2000" dirty="0">
                <a:latin typeface="Times New Roman" panose="02020603050405020304" pitchFamily="18" charset="0"/>
                <a:cs typeface="Times New Roman" panose="02020603050405020304" pitchFamily="18" charset="0"/>
              </a:rPr>
              <a:t> to fetch real-time movie information including titles, posters, reviews, and ratings.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API responses were processed and rendered in movie listing and details pages.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YouTube trailer links were fetched and attached to respective movie details.</a:t>
            </a:r>
          </a:p>
          <a:p>
            <a:pPr lvl="1"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3. Authentication System</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Implemented </a:t>
            </a:r>
            <a:r>
              <a:rPr lang="en-US" sz="2000" b="1" dirty="0">
                <a:latin typeface="Times New Roman" panose="02020603050405020304" pitchFamily="18" charset="0"/>
                <a:cs typeface="Times New Roman" panose="02020603050405020304" pitchFamily="18" charset="0"/>
              </a:rPr>
              <a:t>JWT-based login system</a:t>
            </a:r>
            <a:r>
              <a:rPr lang="en-US" sz="2000" dirty="0">
                <a:latin typeface="Times New Roman" panose="02020603050405020304" pitchFamily="18" charset="0"/>
                <a:cs typeface="Times New Roman" panose="02020603050405020304" pitchFamily="18" charset="0"/>
              </a:rPr>
              <a:t> using Node.js and Express.js.</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Passwords were hashed using </a:t>
            </a:r>
            <a:r>
              <a:rPr lang="en-US" sz="2000" dirty="0" err="1">
                <a:latin typeface="Times New Roman" panose="02020603050405020304" pitchFamily="18" charset="0"/>
                <a:cs typeface="Times New Roman" panose="02020603050405020304" pitchFamily="18" charset="0"/>
              </a:rPr>
              <a:t>bcrypt</a:t>
            </a:r>
            <a:r>
              <a:rPr lang="en-US" sz="2000" dirty="0">
                <a:latin typeface="Times New Roman" panose="02020603050405020304" pitchFamily="18" charset="0"/>
                <a:cs typeface="Times New Roman" panose="02020603050405020304" pitchFamily="18" charset="0"/>
              </a:rPr>
              <a:t> for security.</a:t>
            </a:r>
          </a:p>
          <a:p>
            <a:pPr marL="638175" lvl="1" indent="-18097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Tokens were stored on the client side to access user-specific features.</a:t>
            </a:r>
          </a:p>
        </p:txBody>
      </p:sp>
    </p:spTree>
    <p:extLst>
      <p:ext uri="{BB962C8B-B14F-4D97-AF65-F5344CB8AC3E}">
        <p14:creationId xmlns:p14="http://schemas.microsoft.com/office/powerpoint/2010/main" val="63709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D6B3-B69D-00A9-BA47-A50C14089DC5}"/>
              </a:ext>
            </a:extLst>
          </p:cNvPr>
          <p:cNvSpPr>
            <a:spLocks noGrp="1"/>
          </p:cNvSpPr>
          <p:nvPr>
            <p:ph type="title"/>
          </p:nvPr>
        </p:nvSpPr>
        <p:spPr>
          <a:xfrm>
            <a:off x="0" y="0"/>
            <a:ext cx="10972800" cy="1298222"/>
          </a:xfrm>
        </p:spPr>
        <p:txBody>
          <a:bodyPr>
            <a:normAutofit/>
          </a:bodyPr>
          <a:lstStyle/>
          <a:p>
            <a:pPr algn="ctr" defTabSz="457200">
              <a:lnSpc>
                <a:spcPts val="4163"/>
              </a:lnSpc>
            </a:pPr>
            <a:r>
              <a:rPr lang="en-IN" sz="3200" b="1" spc="50" dirty="0">
                <a:ln w="0">
                  <a:solidFill>
                    <a:schemeClr val="tx2"/>
                  </a:solidFill>
                </a:ln>
                <a:solidFill>
                  <a:schemeClr val="accent1">
                    <a:lumMod val="5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IMPLEMENTATION</a:t>
            </a:r>
          </a:p>
        </p:txBody>
      </p:sp>
      <p:sp>
        <p:nvSpPr>
          <p:cNvPr id="6" name="TextBox 5">
            <a:extLst>
              <a:ext uri="{FF2B5EF4-FFF2-40B4-BE49-F238E27FC236}">
                <a16:creationId xmlns:a16="http://schemas.microsoft.com/office/drawing/2014/main" id="{14A4E6C9-B80A-4651-8708-82A5D492509C}"/>
              </a:ext>
            </a:extLst>
          </p:cNvPr>
          <p:cNvSpPr txBox="1"/>
          <p:nvPr/>
        </p:nvSpPr>
        <p:spPr>
          <a:xfrm>
            <a:off x="491066" y="1326230"/>
            <a:ext cx="9990667" cy="6217087"/>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 Watchlist &amp; </a:t>
            </a:r>
            <a:r>
              <a:rPr lang="en-US" sz="2000" b="1" dirty="0" err="1">
                <a:latin typeface="Times New Roman" panose="02020603050405020304" pitchFamily="18" charset="0"/>
                <a:cs typeface="Times New Roman" panose="02020603050405020304" pitchFamily="18" charset="0"/>
              </a:rPr>
              <a:t>Favourites</a:t>
            </a:r>
            <a:endParaRPr lang="en-US" sz="2000" b="1" dirty="0">
              <a:latin typeface="Times New Roman" panose="02020603050405020304" pitchFamily="18" charset="0"/>
              <a:cs typeface="Times New Roman" panose="02020603050405020304" pitchFamily="18" charset="0"/>
            </a:endParaRP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 can add or remove movies from their watchlist and </a:t>
            </a:r>
            <a:r>
              <a:rPr lang="en-US" sz="2000" dirty="0" err="1">
                <a:latin typeface="Times New Roman" panose="02020603050405020304" pitchFamily="18" charset="0"/>
                <a:cs typeface="Times New Roman" panose="02020603050405020304" pitchFamily="18" charset="0"/>
              </a:rPr>
              <a:t>favourites</a:t>
            </a:r>
            <a:r>
              <a:rPr lang="en-US" sz="2000" dirty="0">
                <a:latin typeface="Times New Roman" panose="02020603050405020304" pitchFamily="18" charset="0"/>
                <a:cs typeface="Times New Roman" panose="02020603050405020304" pitchFamily="18" charset="0"/>
              </a:rPr>
              <a:t>.</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lists are stored in the database and displayed by fetching user-related entries.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Separate pages show all saved items for easy access.</a:t>
            </a:r>
          </a:p>
          <a:p>
            <a:pPr lvl="1"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5. Movie Details &amp; External Links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detailed movie page displays overview, release date, language, reviews, and trailer options.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YouTube trailer links allow users to watch movie trailers externally.</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Ticket-booking links redirect users to booking platforms.</a:t>
            </a:r>
          </a:p>
          <a:p>
            <a:pPr lvl="1"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6. Multilingual Search &amp; Filter</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 can browse movies based on language categories.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Search bar helps look up movies by title.</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Combined filters improve movie discovery capabilities.</a:t>
            </a:r>
          </a:p>
          <a:p>
            <a:pPr lvl="1"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7. Responsive UI</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interface was styled to be modern and responsive for both mobile and desktop devices.</a:t>
            </a:r>
          </a:p>
          <a:p>
            <a:pPr marL="631825" lvl="1" indent="-17462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Components are designed to maintain consistent layout and performance.</a:t>
            </a:r>
          </a:p>
        </p:txBody>
      </p:sp>
    </p:spTree>
    <p:extLst>
      <p:ext uri="{BB962C8B-B14F-4D97-AF65-F5344CB8AC3E}">
        <p14:creationId xmlns:p14="http://schemas.microsoft.com/office/powerpoint/2010/main" val="3937711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822</TotalTime>
  <Words>1233</Words>
  <Application>Microsoft Office PowerPoint</Application>
  <PresentationFormat>Custom</PresentationFormat>
  <Paragraphs>103</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 Light</vt:lpstr>
      <vt:lpstr>Calibri</vt:lpstr>
      <vt:lpstr>Arial</vt:lpstr>
      <vt:lpstr>Times New Roman</vt:lpstr>
      <vt:lpstr>Office Theme</vt:lpstr>
      <vt:lpstr>PowerPoint Presentation</vt:lpstr>
      <vt:lpstr>PowerPoint Presentation</vt:lpstr>
      <vt:lpstr>PowerPoint Presentation</vt:lpstr>
      <vt:lpstr>OBJECTIVES</vt:lpstr>
      <vt:lpstr>PROBLEM STATEMENT</vt:lpstr>
      <vt:lpstr>METHODOLOGY</vt:lpstr>
      <vt:lpstr>METHODOLOGY</vt:lpstr>
      <vt:lpstr>IMPLEMENTATION</vt:lpstr>
      <vt:lpstr>IMPLEMENTATION</vt:lpstr>
      <vt:lpstr>PROJECT FLOW</vt:lpstr>
      <vt:lpstr>PowerPoint Presentation</vt:lpstr>
      <vt:lpstr>PowerPoint Presentation</vt:lpstr>
      <vt:lpstr>PowerPoint Presentation</vt:lpstr>
      <vt:lpstr>CONCLUSION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Lahari Gundiga</cp:lastModifiedBy>
  <cp:revision>35</cp:revision>
  <dcterms:created xsi:type="dcterms:W3CDTF">2024-10-03T11:43:58Z</dcterms:created>
  <dcterms:modified xsi:type="dcterms:W3CDTF">2025-12-07T16:44:25Z</dcterms:modified>
</cp:coreProperties>
</file>